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45" r:id="rId3"/>
    <p:sldId id="346" r:id="rId4"/>
    <p:sldId id="347" r:id="rId5"/>
    <p:sldId id="348" r:id="rId6"/>
    <p:sldId id="349" r:id="rId7"/>
    <p:sldId id="353" r:id="rId8"/>
    <p:sldId id="350" r:id="rId9"/>
    <p:sldId id="351" r:id="rId10"/>
    <p:sldId id="352" r:id="rId11"/>
    <p:sldId id="354" r:id="rId12"/>
    <p:sldId id="355" r:id="rId13"/>
    <p:sldId id="356" r:id="rId14"/>
    <p:sldId id="357" r:id="rId15"/>
    <p:sldId id="330" r:id="rId16"/>
    <p:sldId id="344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2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67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ookwidgets.com/play/t:g+yLe2hJgaGsKx3XQmp91kHCCzfGfPyAIS1pZdWMsvlaRU5TVFo=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0bdd2a1f-c2ae-4906-b3b4-e664160653b1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0bdd2a1f-c2ae-4906-b3b4-e664160653b1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6: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Around the world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/>
              <a:t>Around the world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A0230E8B-6061-41C4-8563-552B6278DE2F}"/>
              </a:ext>
            </a:extLst>
          </p:cNvPr>
          <p:cNvSpPr txBox="1"/>
          <p:nvPr/>
        </p:nvSpPr>
        <p:spPr>
          <a:xfrm>
            <a:off x="1135464" y="974690"/>
            <a:ext cx="9877529" cy="353943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Write a short text about Croatia, Italy or France in pairs or on your own. Use the texts from task 3 as example (three sentences in which you’ll mention the most important information about the country).</a:t>
            </a:r>
          </a:p>
          <a:p>
            <a:pPr algn="ctr"/>
            <a:endParaRPr lang="hr-HR" sz="2800"/>
          </a:p>
          <a:p>
            <a:pPr algn="ctr"/>
            <a:r>
              <a:rPr lang="hr-HR" sz="2800" i="1"/>
              <a:t>Samostalno ili u paru napiši kratak tekst o Hrvatskoj, Italiji ili Francuskoj. Tekst pišeš po uzoru na tekstove iz 3. zadatka (tri rečenice u kojima ćeš navesti osnovne podatke o odabranoj državi).</a:t>
            </a:r>
          </a:p>
        </p:txBody>
      </p:sp>
    </p:spTree>
    <p:extLst>
      <p:ext uri="{BB962C8B-B14F-4D97-AF65-F5344CB8AC3E}">
        <p14:creationId xmlns:p14="http://schemas.microsoft.com/office/powerpoint/2010/main" val="2423409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AA01F472-E392-4509-BBF2-5C5B2D71F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05" y="0"/>
            <a:ext cx="5157537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7259369-D525-4400-9D56-AA975CE7765F}"/>
              </a:ext>
            </a:extLst>
          </p:cNvPr>
          <p:cNvSpPr txBox="1"/>
          <p:nvPr/>
        </p:nvSpPr>
        <p:spPr>
          <a:xfrm>
            <a:off x="5758774" y="262647"/>
            <a:ext cx="5836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workbook at page 61.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0D590BDB-5194-4903-93CE-C988743CB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70996"/>
            <a:ext cx="12192000" cy="5091572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C47F1AAD-08CD-4464-B45D-71C73909BC95}"/>
              </a:ext>
            </a:extLst>
          </p:cNvPr>
          <p:cNvSpPr txBox="1"/>
          <p:nvPr/>
        </p:nvSpPr>
        <p:spPr>
          <a:xfrm>
            <a:off x="449040" y="405212"/>
            <a:ext cx="11293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Pročitaj rečenice. Pronađi tri netočne rečenice i ispravi ih.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1AB3007C-0C67-498A-8899-1CE0B0B26AF2}"/>
              </a:ext>
            </a:extLst>
          </p:cNvPr>
          <p:cNvSpPr txBox="1"/>
          <p:nvPr/>
        </p:nvSpPr>
        <p:spPr>
          <a:xfrm>
            <a:off x="703385" y="4561952"/>
            <a:ext cx="10691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3 Around 9 million people live in London.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E5BB04F-1662-4FEB-AF0E-84C9182E52B7}"/>
              </a:ext>
            </a:extLst>
          </p:cNvPr>
          <p:cNvSpPr txBox="1"/>
          <p:nvPr/>
        </p:nvSpPr>
        <p:spPr>
          <a:xfrm>
            <a:off x="703385" y="4987685"/>
            <a:ext cx="10691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5 The USA stands for the United States of America.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5FFAB6D-3B1B-49F5-A62C-B0278940FAA9}"/>
              </a:ext>
            </a:extLst>
          </p:cNvPr>
          <p:cNvSpPr txBox="1"/>
          <p:nvPr/>
        </p:nvSpPr>
        <p:spPr>
          <a:xfrm>
            <a:off x="703385" y="5413418"/>
            <a:ext cx="10691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6 The USA is smaller than Canada.</a:t>
            </a:r>
          </a:p>
        </p:txBody>
      </p:sp>
    </p:spTree>
    <p:extLst>
      <p:ext uri="{BB962C8B-B14F-4D97-AF65-F5344CB8AC3E}">
        <p14:creationId xmlns:p14="http://schemas.microsoft.com/office/powerpoint/2010/main" val="416413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38D451D-0E01-43C0-A4D5-58B9D1F97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5" y="1409386"/>
            <a:ext cx="10277475" cy="32956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E89A54E-0653-4201-A0FD-6E9B20A551F8}"/>
              </a:ext>
            </a:extLst>
          </p:cNvPr>
          <p:cNvSpPr txBox="1"/>
          <p:nvPr/>
        </p:nvSpPr>
        <p:spPr>
          <a:xfrm>
            <a:off x="1225899" y="794525"/>
            <a:ext cx="10681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Prepiši riječi na točnu crtu.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B1DEC96-4019-4B35-8CBE-F7DD5D0BCED6}"/>
              </a:ext>
            </a:extLst>
          </p:cNvPr>
          <p:cNvSpPr txBox="1"/>
          <p:nvPr/>
        </p:nvSpPr>
        <p:spPr>
          <a:xfrm>
            <a:off x="3014505" y="3285811"/>
            <a:ext cx="7697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Rome, Zagreb, Sydney, London, Paris, Washington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9B33D57-8199-4F59-B022-73D9010AAC37}"/>
              </a:ext>
            </a:extLst>
          </p:cNvPr>
          <p:cNvSpPr txBox="1"/>
          <p:nvPr/>
        </p:nvSpPr>
        <p:spPr>
          <a:xfrm>
            <a:off x="2752568" y="3733813"/>
            <a:ext cx="8843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Italy, the USA, Croatia, France, Australia, Great Britain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CD99232E-9677-4CB2-AC44-3D14A81D5691}"/>
              </a:ext>
            </a:extLst>
          </p:cNvPr>
          <p:cNvSpPr txBox="1"/>
          <p:nvPr/>
        </p:nvSpPr>
        <p:spPr>
          <a:xfrm>
            <a:off x="3014505" y="4125785"/>
            <a:ext cx="7697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Europe, Australia</a:t>
            </a:r>
          </a:p>
        </p:txBody>
      </p:sp>
    </p:spTree>
    <p:extLst>
      <p:ext uri="{BB962C8B-B14F-4D97-AF65-F5344CB8AC3E}">
        <p14:creationId xmlns:p14="http://schemas.microsoft.com/office/powerpoint/2010/main" val="137332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A3D4D80C-2196-4951-8F15-F0E4C079D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8711"/>
            <a:ext cx="12192000" cy="586928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0325B6F-19BD-41C3-BBAD-232EE3E3D079}"/>
              </a:ext>
            </a:extLst>
          </p:cNvPr>
          <p:cNvSpPr txBox="1"/>
          <p:nvPr/>
        </p:nvSpPr>
        <p:spPr>
          <a:xfrm>
            <a:off x="381837" y="67544"/>
            <a:ext cx="110933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/>
              <a:t>Poredaj slova u točan redoslijed i napiši riječ. Potom poveži riječ s točnom slikom.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F5402B1-1049-4CD4-96E6-93A9FD3C6297}"/>
              </a:ext>
            </a:extLst>
          </p:cNvPr>
          <p:cNvSpPr txBox="1"/>
          <p:nvPr/>
        </p:nvSpPr>
        <p:spPr>
          <a:xfrm>
            <a:off x="3044651" y="1336431"/>
            <a:ext cx="209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mountain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21A3299-F9FB-4561-A779-F07089994C63}"/>
              </a:ext>
            </a:extLst>
          </p:cNvPr>
          <p:cNvSpPr txBox="1"/>
          <p:nvPr/>
        </p:nvSpPr>
        <p:spPr>
          <a:xfrm>
            <a:off x="2654440" y="1815334"/>
            <a:ext cx="209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lake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3C0CBAF-E7C7-4140-A711-B440FDC81171}"/>
              </a:ext>
            </a:extLst>
          </p:cNvPr>
          <p:cNvSpPr txBox="1"/>
          <p:nvPr/>
        </p:nvSpPr>
        <p:spPr>
          <a:xfrm>
            <a:off x="2654440" y="2294237"/>
            <a:ext cx="209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river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14328EE-9537-4056-A7B9-95996046117B}"/>
              </a:ext>
            </a:extLst>
          </p:cNvPr>
          <p:cNvSpPr txBox="1"/>
          <p:nvPr/>
        </p:nvSpPr>
        <p:spPr>
          <a:xfrm>
            <a:off x="2654439" y="2728823"/>
            <a:ext cx="209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desert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DFB3F1F-51C3-4007-83BB-1E9A46C90A32}"/>
              </a:ext>
            </a:extLst>
          </p:cNvPr>
          <p:cNvSpPr txBox="1"/>
          <p:nvPr/>
        </p:nvSpPr>
        <p:spPr>
          <a:xfrm>
            <a:off x="2564005" y="3156710"/>
            <a:ext cx="209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sea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B8EB537-6943-4F64-A14A-CB5715BDE4EB}"/>
              </a:ext>
            </a:extLst>
          </p:cNvPr>
          <p:cNvSpPr txBox="1"/>
          <p:nvPr/>
        </p:nvSpPr>
        <p:spPr>
          <a:xfrm>
            <a:off x="2654438" y="3580474"/>
            <a:ext cx="209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>
                <a:solidFill>
                  <a:srgbClr val="0070C0"/>
                </a:solidFill>
              </a:rPr>
              <a:t>island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BA0E778-ED64-436B-A227-2786D44A67A8}"/>
              </a:ext>
            </a:extLst>
          </p:cNvPr>
          <p:cNvSpPr txBox="1"/>
          <p:nvPr/>
        </p:nvSpPr>
        <p:spPr>
          <a:xfrm>
            <a:off x="5496448" y="3580474"/>
            <a:ext cx="502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B54D694-C3E6-439D-A248-CA0CA7958C43}"/>
              </a:ext>
            </a:extLst>
          </p:cNvPr>
          <p:cNvSpPr txBox="1"/>
          <p:nvPr/>
        </p:nvSpPr>
        <p:spPr>
          <a:xfrm>
            <a:off x="9035142" y="1681208"/>
            <a:ext cx="502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1B23BF4-07F7-419B-9E2D-1558901F5F12}"/>
              </a:ext>
            </a:extLst>
          </p:cNvPr>
          <p:cNvSpPr txBox="1"/>
          <p:nvPr/>
        </p:nvSpPr>
        <p:spPr>
          <a:xfrm>
            <a:off x="2873829" y="4236476"/>
            <a:ext cx="502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45B7302-66A0-4A54-8E2A-D1B11E16B6EC}"/>
              </a:ext>
            </a:extLst>
          </p:cNvPr>
          <p:cNvSpPr txBox="1"/>
          <p:nvPr/>
        </p:nvSpPr>
        <p:spPr>
          <a:xfrm>
            <a:off x="3577213" y="6197416"/>
            <a:ext cx="502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EFD9B48-2896-4916-A946-CE59B7424D36}"/>
              </a:ext>
            </a:extLst>
          </p:cNvPr>
          <p:cNvSpPr txBox="1"/>
          <p:nvPr/>
        </p:nvSpPr>
        <p:spPr>
          <a:xfrm>
            <a:off x="6663731" y="6197416"/>
            <a:ext cx="502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14E41C0-5A3E-4853-BE5B-DBC69CE6B453}"/>
              </a:ext>
            </a:extLst>
          </p:cNvPr>
          <p:cNvSpPr txBox="1"/>
          <p:nvPr/>
        </p:nvSpPr>
        <p:spPr>
          <a:xfrm>
            <a:off x="9066962" y="4269604"/>
            <a:ext cx="502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9008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BA9AB238-638C-471A-BAC5-8A1519910148}"/>
              </a:ext>
            </a:extLst>
          </p:cNvPr>
          <p:cNvSpPr txBox="1"/>
          <p:nvPr/>
        </p:nvSpPr>
        <p:spPr>
          <a:xfrm>
            <a:off x="482321" y="321548"/>
            <a:ext cx="1076178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/>
              <a:t>LET’S REVISE!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How much do you remember about the cities and countries that are mentioned in this lesson?</a:t>
            </a:r>
          </a:p>
          <a:p>
            <a:pPr algn="ctr"/>
            <a:r>
              <a:rPr lang="hr-HR" sz="2800" i="1"/>
              <a:t>Koliko se informacija sjećaš o gradovima i državama koje se spominju u ovoj lekciji?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Click on the following link and match the picture with the correct city.</a:t>
            </a:r>
          </a:p>
          <a:p>
            <a:pPr algn="ctr"/>
            <a:r>
              <a:rPr lang="hr-HR" sz="2800" i="1"/>
              <a:t>Otvori sljedeću poveznicu i poveži sliku s točnim gradom.</a:t>
            </a:r>
          </a:p>
          <a:p>
            <a:pPr algn="ctr"/>
            <a:r>
              <a:rPr lang="hr-HR" sz="2800" b="1" i="1">
                <a:hlinkClick r:id="rId2"/>
              </a:rPr>
              <a:t>https://www.bookwidgets.com/play/t:g+yLe2hJgaGsKx3XQmp91kHCCzfGfPyAIS1pZdWMsvlaRU5TVFo=</a:t>
            </a:r>
            <a:r>
              <a:rPr lang="hr-HR" sz="2800" b="1" i="1"/>
              <a:t> </a:t>
            </a:r>
          </a:p>
          <a:p>
            <a:pPr algn="ctr"/>
            <a:endParaRPr lang="hr-HR" sz="2800" b="1" i="1"/>
          </a:p>
          <a:p>
            <a:pPr algn="ctr"/>
            <a:endParaRPr lang="hr-HR" sz="2800" i="1"/>
          </a:p>
        </p:txBody>
      </p:sp>
    </p:spTree>
    <p:extLst>
      <p:ext uri="{BB962C8B-B14F-4D97-AF65-F5344CB8AC3E}">
        <p14:creationId xmlns:p14="http://schemas.microsoft.com/office/powerpoint/2010/main" val="317589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5012" y="2049597"/>
            <a:ext cx="97489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SELF CHECK.</a:t>
            </a:r>
          </a:p>
          <a:p>
            <a:pPr algn="ctr"/>
            <a:endParaRPr lang="hr-HR" sz="2400" b="1"/>
          </a:p>
          <a:p>
            <a:pPr algn="ctr"/>
            <a:r>
              <a:rPr lang="hr-HR" sz="2400" b="1">
                <a:hlinkClick r:id="rId2"/>
              </a:rPr>
              <a:t>https://www.e-sfera.hr/dodatni-digitalni-sadrzaji/0bdd2a1f-c2ae-4906-b3b4-e664160653b1/</a:t>
            </a:r>
            <a:r>
              <a:rPr lang="hr-HR" sz="2400" b="1"/>
              <a:t> </a:t>
            </a:r>
          </a:p>
          <a:p>
            <a:pPr algn="ctr"/>
            <a:endParaRPr lang="hr-HR" sz="2400" b="1" dirty="0"/>
          </a:p>
          <a:p>
            <a:pPr algn="ctr"/>
            <a:r>
              <a:rPr lang="hr-HR" sz="2400" i="1" dirty="0"/>
              <a:t>Uvježbaj gradivo iz lekcije uz zadatke na poveznici.</a:t>
            </a:r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97" y="438583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7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5012" y="2049597"/>
            <a:ext cx="97489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2"/>
              </a:rPr>
              <a:t>https://www.e-sfera.hr/dodatni-digitalni-sadrzaji/0bdd2a1f-c2ae-4906-b3b4-e664160653b1/</a:t>
            </a:r>
            <a:endParaRPr lang="hr-HR" sz="2400" b="1"/>
          </a:p>
          <a:p>
            <a:pPr algn="ctr"/>
            <a:endParaRPr lang="hr-HR" sz="2400" b="1" dirty="0"/>
          </a:p>
          <a:p>
            <a:pPr algn="ctr"/>
            <a:r>
              <a:rPr lang="hr-HR" sz="2400" b="1"/>
              <a:t>They speak English, too!</a:t>
            </a:r>
            <a:endParaRPr lang="hr-HR" sz="2400" b="1" dirty="0"/>
          </a:p>
          <a:p>
            <a:pPr algn="ctr"/>
            <a:br>
              <a:rPr lang="hr-HR" sz="2400" b="1"/>
            </a:br>
            <a:r>
              <a:rPr lang="hr-HR" sz="2400" i="1"/>
              <a:t>Pročitaj tekstove i riješi pripadajuće zadatke.</a:t>
            </a:r>
            <a:endParaRPr lang="hr-HR" sz="2400" b="1" dirty="0"/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97" y="438583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B58B763F-B73C-4AC1-8BDC-96930FDBF51F}"/>
              </a:ext>
            </a:extLst>
          </p:cNvPr>
          <p:cNvSpPr txBox="1"/>
          <p:nvPr/>
        </p:nvSpPr>
        <p:spPr>
          <a:xfrm>
            <a:off x="739302" y="1293779"/>
            <a:ext cx="100000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What’s your favourite place in the world?</a:t>
            </a:r>
          </a:p>
          <a:p>
            <a:pPr algn="ctr"/>
            <a:r>
              <a:rPr lang="hr-HR" sz="2800" i="1"/>
              <a:t>Koje je tvoje omiljeno mjesto na svijetu?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Why do you like it?</a:t>
            </a:r>
          </a:p>
          <a:p>
            <a:pPr algn="ctr"/>
            <a:r>
              <a:rPr lang="hr-HR" sz="2800" i="1"/>
              <a:t>Zašto ga voliš?</a:t>
            </a:r>
          </a:p>
          <a:p>
            <a:pPr algn="ctr"/>
            <a:endParaRPr lang="hr-HR" sz="2800"/>
          </a:p>
          <a:p>
            <a:pPr algn="ctr"/>
            <a:r>
              <a:rPr lang="hr-HR" sz="2800"/>
              <a:t>Which cities would you like to visit? Why?</a:t>
            </a:r>
          </a:p>
          <a:p>
            <a:pPr algn="ctr"/>
            <a:r>
              <a:rPr lang="hr-HR" sz="2800" i="1"/>
              <a:t>Koje bi gradove rado posjetio/la? Zašto?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705C7CA0-A2D3-4021-9863-5FAC60DF962D}"/>
              </a:ext>
            </a:extLst>
          </p:cNvPr>
          <p:cNvSpPr/>
          <p:nvPr/>
        </p:nvSpPr>
        <p:spPr>
          <a:xfrm>
            <a:off x="2461098" y="1167319"/>
            <a:ext cx="7324928" cy="3871609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3358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68FE839-8A7D-4A97-AD72-0F6ED966A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45442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F28F020-A6F0-4F60-BA34-32CBDB4E69B7}"/>
              </a:ext>
            </a:extLst>
          </p:cNvPr>
          <p:cNvSpPr txBox="1"/>
          <p:nvPr/>
        </p:nvSpPr>
        <p:spPr>
          <a:xfrm>
            <a:off x="5379396" y="301557"/>
            <a:ext cx="6371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Open your book at page 92.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5C566604-B709-4BE8-B9D8-CC3F26E98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54" y="1472544"/>
            <a:ext cx="9343113" cy="5275903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005483FA-6662-49BD-82B2-D68A468C5F23}"/>
              </a:ext>
            </a:extLst>
          </p:cNvPr>
          <p:cNvSpPr txBox="1"/>
          <p:nvPr/>
        </p:nvSpPr>
        <p:spPr>
          <a:xfrm>
            <a:off x="457200" y="87549"/>
            <a:ext cx="111284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What can you see in the pictures? / </a:t>
            </a:r>
            <a:r>
              <a:rPr lang="hr-HR" sz="2800" i="1"/>
              <a:t>Što je prikazano na slikama?</a:t>
            </a:r>
            <a:r>
              <a:rPr lang="hr-HR" sz="2800"/>
              <a:t> </a:t>
            </a:r>
          </a:p>
          <a:p>
            <a:r>
              <a:rPr lang="hr-HR" sz="2800"/>
              <a:t>Can you name these cities? / </a:t>
            </a:r>
            <a:r>
              <a:rPr lang="hr-HR" sz="2800" i="1"/>
              <a:t>Znaš li imena ovih gradova?</a:t>
            </a:r>
            <a:endParaRPr lang="hr-HR" sz="2800"/>
          </a:p>
          <a:p>
            <a:r>
              <a:rPr lang="hr-HR" sz="2800"/>
              <a:t>Where are they? / </a:t>
            </a:r>
            <a:r>
              <a:rPr lang="hr-HR" sz="2800" i="1"/>
              <a:t>Gdje se oni nalaze?</a:t>
            </a:r>
            <a:endParaRPr lang="hr-HR" sz="280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3FBA16A-0896-4DF2-8086-501627A9420C}"/>
              </a:ext>
            </a:extLst>
          </p:cNvPr>
          <p:cNvSpPr txBox="1"/>
          <p:nvPr/>
        </p:nvSpPr>
        <p:spPr>
          <a:xfrm>
            <a:off x="1668026" y="347723"/>
            <a:ext cx="7773612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Match the names of the cities with the pictures.</a:t>
            </a:r>
            <a:endParaRPr lang="hr-HR" sz="2800" i="1"/>
          </a:p>
          <a:p>
            <a:pPr algn="ctr"/>
            <a:r>
              <a:rPr lang="hr-HR" sz="2800" i="1"/>
              <a:t>Poveži imena gradova sa slikama.</a:t>
            </a:r>
            <a:endParaRPr lang="hr-HR" sz="2800"/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98668132-1014-4659-95F3-A7C69A073EDA}"/>
              </a:ext>
            </a:extLst>
          </p:cNvPr>
          <p:cNvSpPr/>
          <p:nvPr/>
        </p:nvSpPr>
        <p:spPr>
          <a:xfrm>
            <a:off x="457200" y="87549"/>
            <a:ext cx="9505667" cy="138499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D202A47-46B0-4A77-BDC9-846EF34AB371}"/>
              </a:ext>
            </a:extLst>
          </p:cNvPr>
          <p:cNvSpPr txBox="1"/>
          <p:nvPr/>
        </p:nvSpPr>
        <p:spPr>
          <a:xfrm>
            <a:off x="1235947" y="3858322"/>
            <a:ext cx="43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7217911-DC8B-415A-A22F-7148321DF356}"/>
              </a:ext>
            </a:extLst>
          </p:cNvPr>
          <p:cNvSpPr txBox="1"/>
          <p:nvPr/>
        </p:nvSpPr>
        <p:spPr>
          <a:xfrm>
            <a:off x="4232030" y="3903662"/>
            <a:ext cx="43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397F6F8-67E2-4DBE-A1B6-61E2D3E164DC}"/>
              </a:ext>
            </a:extLst>
          </p:cNvPr>
          <p:cNvSpPr txBox="1"/>
          <p:nvPr/>
        </p:nvSpPr>
        <p:spPr>
          <a:xfrm>
            <a:off x="7246560" y="3859653"/>
            <a:ext cx="43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4618572-3F7F-4B4A-9D28-A7D503FB0D4D}"/>
              </a:ext>
            </a:extLst>
          </p:cNvPr>
          <p:cNvSpPr txBox="1"/>
          <p:nvPr/>
        </p:nvSpPr>
        <p:spPr>
          <a:xfrm>
            <a:off x="1190729" y="6018394"/>
            <a:ext cx="43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DC7AAFB-03D2-4692-BFBA-884731FE0B8D}"/>
              </a:ext>
            </a:extLst>
          </p:cNvPr>
          <p:cNvSpPr txBox="1"/>
          <p:nvPr/>
        </p:nvSpPr>
        <p:spPr>
          <a:xfrm>
            <a:off x="4232029" y="6018394"/>
            <a:ext cx="43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97FC08FB-F86C-43DC-B40A-CCFC383A4330}"/>
              </a:ext>
            </a:extLst>
          </p:cNvPr>
          <p:cNvSpPr txBox="1"/>
          <p:nvPr/>
        </p:nvSpPr>
        <p:spPr>
          <a:xfrm>
            <a:off x="7273329" y="5987776"/>
            <a:ext cx="43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2771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 uiExpand="1" build="allAtOnce"/>
      <p:bldP spid="11" grpId="0" animBg="1"/>
      <p:bldP spid="12" grpId="0" animBg="1"/>
      <p:bldP spid="12" grpId="1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AB7C0EF1-7565-4042-AF99-E7E5520004F2}"/>
              </a:ext>
            </a:extLst>
          </p:cNvPr>
          <p:cNvSpPr txBox="1"/>
          <p:nvPr/>
        </p:nvSpPr>
        <p:spPr>
          <a:xfrm>
            <a:off x="1668026" y="347723"/>
            <a:ext cx="9761974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Where are these cities? Copy them next to the countries.</a:t>
            </a:r>
            <a:endParaRPr lang="hr-HR" sz="2800" i="1"/>
          </a:p>
          <a:p>
            <a:pPr algn="ctr"/>
            <a:r>
              <a:rPr lang="hr-HR" sz="2800" i="1"/>
              <a:t>Gdje se nalaze ovi gradovi? Napiši ih pokraj odgovarajuće države.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D6A85D3-42FD-4CC6-84C3-9AC49B986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434" y="1622619"/>
            <a:ext cx="10077450" cy="155257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BA6E191-4469-4331-85E9-1F747636C558}"/>
              </a:ext>
            </a:extLst>
          </p:cNvPr>
          <p:cNvSpPr txBox="1"/>
          <p:nvPr/>
        </p:nvSpPr>
        <p:spPr>
          <a:xfrm>
            <a:off x="9069732" y="2557320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Sydney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11535B0-4F2C-49A5-90D4-23B9B3FC1706}"/>
              </a:ext>
            </a:extLst>
          </p:cNvPr>
          <p:cNvSpPr txBox="1"/>
          <p:nvPr/>
        </p:nvSpPr>
        <p:spPr>
          <a:xfrm>
            <a:off x="2585983" y="2565562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Zagreb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B32FAB6-990B-46EE-8A9F-F067BE0C9CC5}"/>
              </a:ext>
            </a:extLst>
          </p:cNvPr>
          <p:cNvSpPr txBox="1"/>
          <p:nvPr/>
        </p:nvSpPr>
        <p:spPr>
          <a:xfrm>
            <a:off x="5727677" y="2128754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Paris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AC0493E-97C1-4047-B6CA-3C62DFA21AA6}"/>
              </a:ext>
            </a:extLst>
          </p:cNvPr>
          <p:cNvSpPr txBox="1"/>
          <p:nvPr/>
        </p:nvSpPr>
        <p:spPr>
          <a:xfrm>
            <a:off x="5822937" y="2557320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New York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85EB2A6-BC6D-46E3-B01C-C389C6DC4CF5}"/>
              </a:ext>
            </a:extLst>
          </p:cNvPr>
          <p:cNvSpPr txBox="1"/>
          <p:nvPr/>
        </p:nvSpPr>
        <p:spPr>
          <a:xfrm>
            <a:off x="8964631" y="2154030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London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530E534-74D9-4AF8-9EAA-D37D23FF5BD1}"/>
              </a:ext>
            </a:extLst>
          </p:cNvPr>
          <p:cNvSpPr txBox="1"/>
          <p:nvPr/>
        </p:nvSpPr>
        <p:spPr>
          <a:xfrm>
            <a:off x="2442507" y="2136558"/>
            <a:ext cx="20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solidFill>
                  <a:srgbClr val="0070C0"/>
                </a:solidFill>
              </a:rPr>
              <a:t>Rome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F039797-1E2C-41AF-A0F7-9CC521EF251E}"/>
              </a:ext>
            </a:extLst>
          </p:cNvPr>
          <p:cNvSpPr txBox="1"/>
          <p:nvPr/>
        </p:nvSpPr>
        <p:spPr>
          <a:xfrm>
            <a:off x="1339152" y="3322202"/>
            <a:ext cx="100774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What do you know about these cities?</a:t>
            </a:r>
          </a:p>
          <a:p>
            <a:pPr algn="ctr"/>
            <a:r>
              <a:rPr lang="hr-HR" sz="2800" i="1"/>
              <a:t>Što znaš o ovim gradovima?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What about the countries?</a:t>
            </a:r>
          </a:p>
          <a:p>
            <a:pPr algn="ctr"/>
            <a:r>
              <a:rPr lang="hr-HR" sz="2800" i="1"/>
              <a:t>Što znaš o ovim državama?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Do you know any people who live there?</a:t>
            </a:r>
          </a:p>
          <a:p>
            <a:pPr algn="ctr"/>
            <a:r>
              <a:rPr lang="hr-HR" sz="2800" i="1"/>
              <a:t>Znaš li nekoga tko živi ondje?</a:t>
            </a:r>
          </a:p>
        </p:txBody>
      </p:sp>
      <p:sp>
        <p:nvSpPr>
          <p:cNvPr id="16" name="Pravokutnik 15">
            <a:extLst>
              <a:ext uri="{FF2B5EF4-FFF2-40B4-BE49-F238E27FC236}">
                <a16:creationId xmlns:a16="http://schemas.microsoft.com/office/drawing/2014/main" id="{B630A548-0720-4DAA-919A-FC13A31B0A05}"/>
              </a:ext>
            </a:extLst>
          </p:cNvPr>
          <p:cNvSpPr/>
          <p:nvPr/>
        </p:nvSpPr>
        <p:spPr>
          <a:xfrm>
            <a:off x="3140424" y="3322202"/>
            <a:ext cx="6501283" cy="344623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15F13F9-A53B-4BE6-98BB-D92BAC15424D}"/>
              </a:ext>
            </a:extLst>
          </p:cNvPr>
          <p:cNvSpPr txBox="1"/>
          <p:nvPr/>
        </p:nvSpPr>
        <p:spPr>
          <a:xfrm>
            <a:off x="1131212" y="3909945"/>
            <a:ext cx="100774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Do you know any other cities from these countries?</a:t>
            </a:r>
          </a:p>
          <a:p>
            <a:pPr algn="ctr"/>
            <a:r>
              <a:rPr lang="hr-HR" sz="2800" i="1"/>
              <a:t>Znaš li još neke gradove koji se nalaze u ovim državama?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What are they famous for?</a:t>
            </a:r>
          </a:p>
          <a:p>
            <a:pPr algn="ctr"/>
            <a:r>
              <a:rPr lang="hr-HR" sz="2800" i="1"/>
              <a:t>Po čemu su poznati?</a:t>
            </a:r>
          </a:p>
        </p:txBody>
      </p:sp>
      <p:sp>
        <p:nvSpPr>
          <p:cNvPr id="18" name="Pravokutnik 17">
            <a:extLst>
              <a:ext uri="{FF2B5EF4-FFF2-40B4-BE49-F238E27FC236}">
                <a16:creationId xmlns:a16="http://schemas.microsoft.com/office/drawing/2014/main" id="{F00E5B20-FC98-4034-962B-5DD3F39F3525}"/>
              </a:ext>
            </a:extLst>
          </p:cNvPr>
          <p:cNvSpPr/>
          <p:nvPr/>
        </p:nvSpPr>
        <p:spPr>
          <a:xfrm>
            <a:off x="1929284" y="3908809"/>
            <a:ext cx="8923564" cy="224676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886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/>
      <p:bldP spid="10" grpId="0"/>
      <p:bldP spid="11" grpId="0"/>
      <p:bldP spid="12" grpId="0"/>
      <p:bldP spid="15" grpId="0" build="allAtOnce"/>
      <p:bldP spid="16" grpId="0" animBg="1"/>
      <p:bldP spid="16" grpId="1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niOkvir 6">
            <a:extLst>
              <a:ext uri="{FF2B5EF4-FFF2-40B4-BE49-F238E27FC236}">
                <a16:creationId xmlns:a16="http://schemas.microsoft.com/office/drawing/2014/main" id="{5374C5FC-EA25-4045-AB99-A55B965BACA5}"/>
              </a:ext>
            </a:extLst>
          </p:cNvPr>
          <p:cNvSpPr txBox="1"/>
          <p:nvPr/>
        </p:nvSpPr>
        <p:spPr>
          <a:xfrm>
            <a:off x="393560" y="472273"/>
            <a:ext cx="1140487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Choose one of the cities from task 1 and find more information about it online:</a:t>
            </a:r>
          </a:p>
          <a:p>
            <a:pPr algn="ctr"/>
            <a:r>
              <a:rPr lang="hr-HR" sz="2800" i="1"/>
              <a:t>Odaberi jedan od gradova iz 1. zadatka i uz pretraživanje interneta pronađi više informacija o njemu:</a:t>
            </a:r>
          </a:p>
          <a:p>
            <a:endParaRPr lang="hr-HR" sz="2800" i="1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r-HR" sz="2800"/>
              <a:t>facts about the country they’re in / </a:t>
            </a:r>
            <a:r>
              <a:rPr lang="hr-HR" sz="2800" i="1"/>
              <a:t>činjenice o državi u kojoj se nalazi</a:t>
            </a:r>
            <a:endParaRPr lang="hr-HR" sz="280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r-HR" sz="2800"/>
              <a:t>famous landmarks (why are they famous?) /</a:t>
            </a:r>
            <a:r>
              <a:rPr lang="hr-HR" sz="2800" i="1"/>
              <a:t>poznate znamenitosti (po čemu je poznat?)</a:t>
            </a:r>
            <a:endParaRPr lang="hr-HR" sz="280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r-HR" sz="2800"/>
              <a:t>famous people born there / </a:t>
            </a:r>
            <a:r>
              <a:rPr lang="hr-HR" sz="2800" i="1"/>
              <a:t>poznate osobe koje su tamo rođene</a:t>
            </a:r>
            <a:endParaRPr lang="hr-HR" sz="280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r-HR" sz="2800"/>
              <a:t>interesting facts / </a:t>
            </a:r>
            <a:r>
              <a:rPr lang="hr-HR" sz="2800" i="1"/>
              <a:t>(ostale) zanimljivosti o njemu</a:t>
            </a:r>
            <a:endParaRPr lang="hr-HR" sz="2800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FFE28EA7-CF75-4B4F-BF0A-E37E0B2C6961}"/>
              </a:ext>
            </a:extLst>
          </p:cNvPr>
          <p:cNvSpPr/>
          <p:nvPr/>
        </p:nvSpPr>
        <p:spPr>
          <a:xfrm>
            <a:off x="472273" y="472273"/>
            <a:ext cx="11326166" cy="440120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3DDBD0FF-288C-4B8C-91EB-3C1FEBE5B856}"/>
              </a:ext>
            </a:extLst>
          </p:cNvPr>
          <p:cNvSpPr/>
          <p:nvPr/>
        </p:nvSpPr>
        <p:spPr>
          <a:xfrm>
            <a:off x="472273" y="472273"/>
            <a:ext cx="11326166" cy="6329266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42EB46A-A0CC-421E-9831-B5D9435898FF}"/>
              </a:ext>
            </a:extLst>
          </p:cNvPr>
          <p:cNvSpPr txBox="1"/>
          <p:nvPr/>
        </p:nvSpPr>
        <p:spPr>
          <a:xfrm>
            <a:off x="393560" y="4985657"/>
            <a:ext cx="1140487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Find other classmates that chose the same city and compare the information that you found.</a:t>
            </a:r>
          </a:p>
          <a:p>
            <a:pPr algn="ctr"/>
            <a:r>
              <a:rPr lang="hr-HR" sz="2800" i="1"/>
              <a:t>Pronađi druge učenike iz razreda koji su odabrali isti razred te s njima usporedi informacije o gradu koje ste pronašli.</a:t>
            </a:r>
          </a:p>
        </p:txBody>
      </p:sp>
    </p:spTree>
    <p:extLst>
      <p:ext uri="{BB962C8B-B14F-4D97-AF65-F5344CB8AC3E}">
        <p14:creationId xmlns:p14="http://schemas.microsoft.com/office/powerpoint/2010/main" val="423515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8" grpId="1" animBg="1"/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2ADABE47-B838-4210-AFEB-86E503526B2F}"/>
              </a:ext>
            </a:extLst>
          </p:cNvPr>
          <p:cNvSpPr txBox="1"/>
          <p:nvPr/>
        </p:nvSpPr>
        <p:spPr>
          <a:xfrm>
            <a:off x="455525" y="1302099"/>
            <a:ext cx="11394831" cy="353943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hr-HR" sz="2800"/>
              <a:t>Form a group of 6 pupils. Each member of the group should have the information about a different city. Listen to the others about their cities and then share with them what you found out about ”your” city.</a:t>
            </a:r>
          </a:p>
          <a:p>
            <a:endParaRPr lang="hr-HR" sz="2800"/>
          </a:p>
          <a:p>
            <a:r>
              <a:rPr lang="hr-HR" sz="2800" i="1"/>
              <a:t>Slijedi rad u grupama od 6 učenika. Svaki član grupe je istraživao različiti grad te ima informacije o njemu. Poslušaj ostale učenike i informacije o gradovima koje su oni odabrali, a potom ti podijeli s njima informacije koje si pronašao o gradu koji si istraživao. </a:t>
            </a:r>
          </a:p>
        </p:txBody>
      </p:sp>
    </p:spTree>
    <p:extLst>
      <p:ext uri="{BB962C8B-B14F-4D97-AF65-F5344CB8AC3E}">
        <p14:creationId xmlns:p14="http://schemas.microsoft.com/office/powerpoint/2010/main" val="3636059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811F01FE-F60D-483F-80F3-3A7431E91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218" y="1466221"/>
            <a:ext cx="5010150" cy="24384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F4FAB96-7C69-4987-A8C4-CD98CC4FB39E}"/>
              </a:ext>
            </a:extLst>
          </p:cNvPr>
          <p:cNvSpPr txBox="1"/>
          <p:nvPr/>
        </p:nvSpPr>
        <p:spPr>
          <a:xfrm>
            <a:off x="653143" y="321547"/>
            <a:ext cx="10138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Look at the examples. What’s the plural form of these words?</a:t>
            </a:r>
          </a:p>
          <a:p>
            <a:pPr algn="ctr"/>
            <a:r>
              <a:rPr lang="hr-HR" sz="2800" i="1"/>
              <a:t>Pogledaj primjere. Kako tvorimo množinu ovih riječi?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34CE5D9B-CD06-4107-B8EB-130C3BABA946}"/>
              </a:ext>
            </a:extLst>
          </p:cNvPr>
          <p:cNvSpPr txBox="1"/>
          <p:nvPr/>
        </p:nvSpPr>
        <p:spPr>
          <a:xfrm>
            <a:off x="723481" y="4095188"/>
            <a:ext cx="10389996" cy="224676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If the word ends in a consonant + ”y”, we change ”y” in ”i” and add the suffix ”-es”.</a:t>
            </a:r>
          </a:p>
          <a:p>
            <a:pPr algn="ctr"/>
            <a:endParaRPr lang="hr-HR" sz="2800"/>
          </a:p>
          <a:p>
            <a:pPr algn="ctr"/>
            <a:r>
              <a:rPr lang="hr-HR" sz="2800" i="1"/>
              <a:t>Ako riječ završava na suglasnik i „y”, mijenjamo „y” u „i” i dodajemo nastavak za množinu „-es”.</a:t>
            </a:r>
          </a:p>
        </p:txBody>
      </p:sp>
    </p:spTree>
    <p:extLst>
      <p:ext uri="{BB962C8B-B14F-4D97-AF65-F5344CB8AC3E}">
        <p14:creationId xmlns:p14="http://schemas.microsoft.com/office/powerpoint/2010/main" val="95055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AE9197F5-D2EA-479A-992C-0775033D1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480" y="2965187"/>
            <a:ext cx="9840686" cy="3667336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FEF5EB3-5373-4E1E-A184-0BE6654D8639}"/>
              </a:ext>
            </a:extLst>
          </p:cNvPr>
          <p:cNvSpPr txBox="1"/>
          <p:nvPr/>
        </p:nvSpPr>
        <p:spPr>
          <a:xfrm>
            <a:off x="221063" y="319578"/>
            <a:ext cx="113345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What can you see in the pictures?</a:t>
            </a:r>
          </a:p>
          <a:p>
            <a:pPr algn="ctr"/>
            <a:r>
              <a:rPr lang="hr-HR" sz="2800" i="1"/>
              <a:t>Što je prikazano na slikama?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Which countries are these? </a:t>
            </a:r>
          </a:p>
          <a:p>
            <a:pPr algn="ctr"/>
            <a:r>
              <a:rPr lang="hr-HR" sz="2800" i="1"/>
              <a:t>Koje su ovo države?</a:t>
            </a:r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517887C3-0D2F-4EB7-9578-50DC0D081E89}"/>
              </a:ext>
            </a:extLst>
          </p:cNvPr>
          <p:cNvSpPr/>
          <p:nvPr/>
        </p:nvSpPr>
        <p:spPr>
          <a:xfrm>
            <a:off x="2970963" y="263306"/>
            <a:ext cx="6250073" cy="2359311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74B39D7-DA28-4836-9FD0-6E95687F8D62}"/>
              </a:ext>
            </a:extLst>
          </p:cNvPr>
          <p:cNvSpPr txBox="1"/>
          <p:nvPr/>
        </p:nvSpPr>
        <p:spPr>
          <a:xfrm>
            <a:off x="636397" y="104133"/>
            <a:ext cx="110799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Read the texts and say one thing that you learned from them.</a:t>
            </a:r>
          </a:p>
          <a:p>
            <a:pPr algn="ctr"/>
            <a:r>
              <a:rPr lang="hr-HR" sz="2800" i="1"/>
              <a:t>Pročitaj tekstove i navedi jednu informaciju koju si saznao iz njih (a da je prije nisi znao?)</a:t>
            </a:r>
          </a:p>
          <a:p>
            <a:pPr algn="ctr"/>
            <a:endParaRPr lang="hr-HR" sz="2800" i="1"/>
          </a:p>
          <a:p>
            <a:pPr algn="ctr"/>
            <a:r>
              <a:rPr lang="hr-HR" sz="2800"/>
              <a:t>What more do you know?</a:t>
            </a:r>
          </a:p>
          <a:p>
            <a:pPr algn="ctr"/>
            <a:r>
              <a:rPr lang="hr-HR" sz="2800" i="1"/>
              <a:t>Što još znaš o tim država?</a:t>
            </a: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2A4A28A2-B2F0-4EDD-9AEC-F386C5CFAA31}"/>
              </a:ext>
            </a:extLst>
          </p:cNvPr>
          <p:cNvSpPr/>
          <p:nvPr/>
        </p:nvSpPr>
        <p:spPr>
          <a:xfrm>
            <a:off x="636397" y="136180"/>
            <a:ext cx="11079981" cy="2645609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899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9" grpId="0" animBg="1"/>
      <p:bldP spid="9" grpId="1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AE9197F5-D2EA-479A-992C-0775033D1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064" y="2276560"/>
            <a:ext cx="11749873" cy="4378834"/>
          </a:xfrm>
          <a:prstGeom prst="rect">
            <a:avLst/>
          </a:prstGeom>
        </p:spPr>
      </p:pic>
      <p:sp>
        <p:nvSpPr>
          <p:cNvPr id="2" name="TekstniOkvir 1">
            <a:extLst>
              <a:ext uri="{FF2B5EF4-FFF2-40B4-BE49-F238E27FC236}">
                <a16:creationId xmlns:a16="http://schemas.microsoft.com/office/drawing/2014/main" id="{E0CF2084-DB2F-4F20-A804-DD9D39262901}"/>
              </a:ext>
            </a:extLst>
          </p:cNvPr>
          <p:cNvSpPr txBox="1"/>
          <p:nvPr/>
        </p:nvSpPr>
        <p:spPr>
          <a:xfrm>
            <a:off x="361741" y="190919"/>
            <a:ext cx="113546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/>
              <a:t>Read the text aloud. After reading each text add an extra information about that country that you know.</a:t>
            </a:r>
          </a:p>
          <a:p>
            <a:pPr algn="ctr"/>
            <a:r>
              <a:rPr lang="hr-HR" sz="2800" i="1"/>
              <a:t>Pročitaj tekst naglas. Nakon čitanja pojedinog teksta navedi dodatne informacije koje znaš o toj državi, a da nisu spomenute u tekstu.</a:t>
            </a:r>
          </a:p>
        </p:txBody>
      </p:sp>
    </p:spTree>
    <p:extLst>
      <p:ext uri="{BB962C8B-B14F-4D97-AF65-F5344CB8AC3E}">
        <p14:creationId xmlns:p14="http://schemas.microsoft.com/office/powerpoint/2010/main" val="304643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4939</TotalTime>
  <Words>953</Words>
  <Application>Microsoft Office PowerPoint</Application>
  <PresentationFormat>Široki zaslon</PresentationFormat>
  <Paragraphs>116</Paragraphs>
  <Slides>16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UNIT 6:  Around the world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245</cp:revision>
  <dcterms:created xsi:type="dcterms:W3CDTF">2020-09-19T11:02:00Z</dcterms:created>
  <dcterms:modified xsi:type="dcterms:W3CDTF">2021-03-06T19:36:24Z</dcterms:modified>
</cp:coreProperties>
</file>